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8" r:id="rId2"/>
    <p:sldId id="279" r:id="rId3"/>
    <p:sldId id="257" r:id="rId4"/>
    <p:sldId id="258" r:id="rId5"/>
    <p:sldId id="259" r:id="rId6"/>
    <p:sldId id="260" r:id="rId7"/>
    <p:sldId id="261" r:id="rId8"/>
    <p:sldId id="262" r:id="rId9"/>
    <p:sldId id="272" r:id="rId10"/>
    <p:sldId id="281" r:id="rId11"/>
    <p:sldId id="273" r:id="rId12"/>
    <p:sldId id="274" r:id="rId13"/>
    <p:sldId id="275" r:id="rId14"/>
    <p:sldId id="282" r:id="rId15"/>
    <p:sldId id="271" r:id="rId16"/>
    <p:sldId id="276" r:id="rId17"/>
    <p:sldId id="264" r:id="rId18"/>
    <p:sldId id="265" r:id="rId19"/>
    <p:sldId id="266" r:id="rId20"/>
    <p:sldId id="267" r:id="rId21"/>
    <p:sldId id="268" r:id="rId22"/>
    <p:sldId id="26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72" autoAdjust="0"/>
    <p:restoredTop sz="84590" autoAdjust="0"/>
  </p:normalViewPr>
  <p:slideViewPr>
    <p:cSldViewPr>
      <p:cViewPr varScale="1">
        <p:scale>
          <a:sx n="66" d="100"/>
          <a:sy n="66" d="100"/>
        </p:scale>
        <p:origin x="-12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FF2E7-7589-4723-966D-2C8A3C15FD8B}" type="datetimeFigureOut">
              <a:rPr lang="en-US" smtClean="0"/>
              <a:pPr/>
              <a:t>11/29/2019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2BA3A1-8377-48FB-B91E-801B0D14B16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Machine tools </a:t>
            </a:r>
            <a:r>
              <a:rPr lang="en-US" dirty="0" smtClean="0">
                <a:sym typeface="Wingdings" pitchFamily="2" charset="2"/>
              </a:rPr>
              <a:t> collect information regarding tools.</a:t>
            </a:r>
          </a:p>
          <a:p>
            <a:r>
              <a:rPr lang="en-US" dirty="0" smtClean="0">
                <a:sym typeface="Wingdings" pitchFamily="2" charset="2"/>
              </a:rPr>
              <a:t>Means ka </a:t>
            </a:r>
            <a:r>
              <a:rPr lang="en-US" dirty="0" err="1" smtClean="0">
                <a:sym typeface="Wingdings" pitchFamily="2" charset="2"/>
              </a:rPr>
              <a:t>jahan</a:t>
            </a:r>
            <a:r>
              <a:rPr lang="en-US" dirty="0" smtClean="0">
                <a:sym typeface="Wingdings" pitchFamily="2" charset="2"/>
              </a:rPr>
              <a:t> </a:t>
            </a:r>
            <a:r>
              <a:rPr lang="en-US" dirty="0" err="1" smtClean="0">
                <a:sym typeface="Wingdings" pitchFamily="2" charset="2"/>
              </a:rPr>
              <a:t>kam</a:t>
            </a:r>
            <a:r>
              <a:rPr lang="en-US" dirty="0" smtClean="0">
                <a:sym typeface="Wingdings" pitchFamily="2" charset="2"/>
              </a:rPr>
              <a:t> </a:t>
            </a:r>
            <a:r>
              <a:rPr lang="en-US" dirty="0" err="1" smtClean="0">
                <a:sym typeface="Wingdings" pitchFamily="2" charset="2"/>
              </a:rPr>
              <a:t>krna</a:t>
            </a:r>
            <a:r>
              <a:rPr lang="en-US" dirty="0" smtClean="0">
                <a:sym typeface="Wingdings" pitchFamily="2" charset="2"/>
              </a:rPr>
              <a:t> </a:t>
            </a:r>
            <a:r>
              <a:rPr lang="en-US" dirty="0" err="1" smtClean="0">
                <a:sym typeface="Wingdings" pitchFamily="2" charset="2"/>
              </a:rPr>
              <a:t>hai</a:t>
            </a:r>
            <a:r>
              <a:rPr lang="en-US" dirty="0" smtClean="0">
                <a:sym typeface="Wingdings" pitchFamily="2" charset="2"/>
              </a:rPr>
              <a:t> </a:t>
            </a:r>
            <a:r>
              <a:rPr lang="en-US" dirty="0" err="1" smtClean="0">
                <a:sym typeface="Wingdings" pitchFamily="2" charset="2"/>
              </a:rPr>
              <a:t>wo</a:t>
            </a:r>
            <a:r>
              <a:rPr lang="en-US" dirty="0" smtClean="0">
                <a:sym typeface="Wingdings" pitchFamily="2" charset="2"/>
              </a:rPr>
              <a:t> factory</a:t>
            </a:r>
            <a:r>
              <a:rPr lang="en-US" baseline="0" dirty="0" smtClean="0">
                <a:sym typeface="Wingdings" pitchFamily="2" charset="2"/>
              </a:rPr>
              <a:t> ka </a:t>
            </a:r>
            <a:r>
              <a:rPr lang="en-US" baseline="0" dirty="0" err="1" smtClean="0">
                <a:sym typeface="Wingdings" pitchFamily="2" charset="2"/>
              </a:rPr>
              <a:t>kam</a:t>
            </a:r>
            <a:r>
              <a:rPr lang="en-US" baseline="0" dirty="0" smtClean="0">
                <a:sym typeface="Wingdings" pitchFamily="2" charset="2"/>
              </a:rPr>
              <a:t> </a:t>
            </a:r>
            <a:r>
              <a:rPr lang="en-US" baseline="0" dirty="0" err="1" smtClean="0">
                <a:sym typeface="Wingdings" pitchFamily="2" charset="2"/>
              </a:rPr>
              <a:t>hai</a:t>
            </a:r>
            <a:r>
              <a:rPr lang="en-US" baseline="0" dirty="0" smtClean="0">
                <a:sym typeface="Wingdings" pitchFamily="2" charset="2"/>
              </a:rPr>
              <a:t>/ computer based work </a:t>
            </a:r>
            <a:r>
              <a:rPr lang="en-US" baseline="0" dirty="0" err="1" smtClean="0">
                <a:sym typeface="Wingdings" pitchFamily="2" charset="2"/>
              </a:rPr>
              <a:t>hai</a:t>
            </a:r>
            <a:r>
              <a:rPr lang="en-US" baseline="0" dirty="0" smtClean="0">
                <a:sym typeface="Wingdings" pitchFamily="2" charset="2"/>
              </a:rPr>
              <a:t>/ social work </a:t>
            </a:r>
            <a:r>
              <a:rPr lang="en-US" baseline="0" dirty="0" err="1" smtClean="0">
                <a:sym typeface="Wingdings" pitchFamily="2" charset="2"/>
              </a:rPr>
              <a:t>hai</a:t>
            </a:r>
            <a:r>
              <a:rPr lang="en-US" baseline="0" dirty="0" smtClean="0">
                <a:sym typeface="Wingdings" pitchFamily="2" charset="2"/>
              </a:rPr>
              <a:t>/travelling work </a:t>
            </a:r>
            <a:r>
              <a:rPr lang="en-US" baseline="0" dirty="0" err="1" smtClean="0">
                <a:sym typeface="Wingdings" pitchFamily="2" charset="2"/>
              </a:rPr>
              <a:t>hai</a:t>
            </a:r>
            <a:r>
              <a:rPr lang="en-US" baseline="0" dirty="0" smtClean="0">
                <a:sym typeface="Wingdings" pitchFamily="2" charset="2"/>
              </a:rPr>
              <a:t> etc.</a:t>
            </a:r>
          </a:p>
          <a:p>
            <a:r>
              <a:rPr lang="en-US" baseline="0" dirty="0" smtClean="0">
                <a:sym typeface="Wingdings" pitchFamily="2" charset="2"/>
              </a:rPr>
              <a:t>Job context  job compulsories ……………..</a:t>
            </a:r>
            <a:endParaRPr lang="en-US" dirty="0"/>
          </a:p>
        </p:txBody>
      </p:sp>
      <p:sp>
        <p:nvSpPr>
          <p:cNvPr id="4" name="Slide Number Placeholder 3"/>
          <p:cNvSpPr>
            <a:spLocks noGrp="1"/>
          </p:cNvSpPr>
          <p:nvPr>
            <p:ph type="sldNum" sz="quarter" idx="10"/>
          </p:nvPr>
        </p:nvSpPr>
        <p:spPr/>
        <p:txBody>
          <a:bodyPr/>
          <a:lstStyle/>
          <a:p>
            <a:fld id="{982BA3A1-8377-48FB-B91E-801B0D14B16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Job description</a:t>
            </a:r>
            <a:r>
              <a:rPr lang="en-US" baseline="0" dirty="0" smtClean="0"/>
              <a:t> </a:t>
            </a:r>
            <a:r>
              <a:rPr lang="en-US" baseline="0" dirty="0" smtClean="0">
                <a:sym typeface="Wingdings" pitchFamily="2" charset="2"/>
              </a:rPr>
              <a:t> related to designation and nature of job</a:t>
            </a:r>
          </a:p>
          <a:p>
            <a:r>
              <a:rPr lang="en-US" baseline="0" dirty="0" smtClean="0">
                <a:sym typeface="Wingdings" pitchFamily="2" charset="2"/>
              </a:rPr>
              <a:t>Job specification  requirements of job or employees and skills of employee,,, then linked to your interview</a:t>
            </a:r>
          </a:p>
          <a:p>
            <a:r>
              <a:rPr lang="en-US" baseline="0" dirty="0" smtClean="0">
                <a:sym typeface="Wingdings" pitchFamily="2" charset="2"/>
              </a:rPr>
              <a:t>Both are perform by HRM</a:t>
            </a:r>
          </a:p>
          <a:p>
            <a:endParaRPr lang="en-US" dirty="0"/>
          </a:p>
        </p:txBody>
      </p:sp>
      <p:sp>
        <p:nvSpPr>
          <p:cNvPr id="4" name="Slide Number Placeholder 3"/>
          <p:cNvSpPr>
            <a:spLocks noGrp="1"/>
          </p:cNvSpPr>
          <p:nvPr>
            <p:ph type="sldNum" sz="quarter" idx="10"/>
          </p:nvPr>
        </p:nvSpPr>
        <p:spPr/>
        <p:txBody>
          <a:bodyPr/>
          <a:lstStyle/>
          <a:p>
            <a:fld id="{982BA3A1-8377-48FB-B91E-801B0D14B169}"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982BA3A1-8377-48FB-B91E-801B0D14B169}"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Format of interviews</a:t>
            </a:r>
            <a:endParaRPr lang="en-US" dirty="0"/>
          </a:p>
        </p:txBody>
      </p:sp>
      <p:sp>
        <p:nvSpPr>
          <p:cNvPr id="4" name="Slide Number Placeholder 3"/>
          <p:cNvSpPr>
            <a:spLocks noGrp="1"/>
          </p:cNvSpPr>
          <p:nvPr>
            <p:ph type="sldNum" sz="quarter" idx="10"/>
          </p:nvPr>
        </p:nvSpPr>
        <p:spPr/>
        <p:txBody>
          <a:bodyPr/>
          <a:lstStyle/>
          <a:p>
            <a:fld id="{982BA3A1-8377-48FB-B91E-801B0D14B169}"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Structure the interview:</a:t>
            </a:r>
          </a:p>
          <a:p>
            <a:r>
              <a:rPr lang="en-US" dirty="0" smtClean="0"/>
              <a:t>-based questions on actual duties</a:t>
            </a:r>
          </a:p>
          <a:p>
            <a:r>
              <a:rPr lang="en-US" dirty="0" smtClean="0"/>
              <a:t>-use the same questions</a:t>
            </a:r>
            <a:r>
              <a:rPr lang="en-US" baseline="0" dirty="0" smtClean="0"/>
              <a:t> with all candidates</a:t>
            </a:r>
          </a:p>
          <a:p>
            <a:r>
              <a:rPr lang="en-US" baseline="0" dirty="0" smtClean="0"/>
              <a:t>-use multiple interviewers or panel interview</a:t>
            </a:r>
          </a:p>
          <a:p>
            <a:endParaRPr lang="en-US" dirty="0"/>
          </a:p>
        </p:txBody>
      </p:sp>
      <p:sp>
        <p:nvSpPr>
          <p:cNvPr id="4" name="Slide Number Placeholder 3"/>
          <p:cNvSpPr>
            <a:spLocks noGrp="1"/>
          </p:cNvSpPr>
          <p:nvPr>
            <p:ph type="sldNum" sz="quarter" idx="10"/>
          </p:nvPr>
        </p:nvSpPr>
        <p:spPr/>
        <p:txBody>
          <a:bodyPr/>
          <a:lstStyle/>
          <a:p>
            <a:fld id="{982BA3A1-8377-48FB-B91E-801B0D14B169}" type="slidenum">
              <a:rPr lang="en-US" smtClean="0"/>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82BA3A1-8377-48FB-B91E-801B0D14B169}"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a:t>
            </a:r>
          </a:p>
          <a:p>
            <a:r>
              <a:rPr lang="en-US" dirty="0" smtClean="0"/>
              <a:t>-secure a private</a:t>
            </a:r>
            <a:r>
              <a:rPr lang="en-US" baseline="0" dirty="0" smtClean="0"/>
              <a:t> room to minimize interruptions.</a:t>
            </a:r>
          </a:p>
          <a:p>
            <a:r>
              <a:rPr lang="en-US" baseline="0" dirty="0" smtClean="0"/>
              <a:t>-review the candidates application and resume.</a:t>
            </a:r>
          </a:p>
          <a:p>
            <a:r>
              <a:rPr lang="en-US" baseline="0" dirty="0" smtClean="0"/>
              <a:t>-review the job specifications</a:t>
            </a:r>
            <a:endParaRPr lang="en-US" dirty="0"/>
          </a:p>
        </p:txBody>
      </p:sp>
      <p:sp>
        <p:nvSpPr>
          <p:cNvPr id="4" name="Slide Number Placeholder 3"/>
          <p:cNvSpPr>
            <a:spLocks noGrp="1"/>
          </p:cNvSpPr>
          <p:nvPr>
            <p:ph type="sldNum" sz="quarter" idx="10"/>
          </p:nvPr>
        </p:nvSpPr>
        <p:spPr/>
        <p:txBody>
          <a:bodyPr/>
          <a:lstStyle/>
          <a:p>
            <a:fld id="{982BA3A1-8377-48FB-B91E-801B0D14B169}"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884C9-3F93-4767-817F-0D9BBE0D1045}" type="datetimeFigureOut">
              <a:rPr lang="en-US" smtClean="0"/>
              <a:pPr/>
              <a:t>11/29/2019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31AB21-AF13-4336-A97E-E597A9D5A0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B884C9-3F93-4767-817F-0D9BBE0D1045}" type="datetimeFigureOut">
              <a:rPr lang="en-US" smtClean="0"/>
              <a:pPr/>
              <a:t>11/29/2019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31AB21-AF13-4336-A97E-E597A9D5A0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838200"/>
            <a:ext cx="8153400" cy="9906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Aharoni" pitchFamily="2" charset="-79"/>
                <a:ea typeface="+mj-ea"/>
                <a:cs typeface="Aharoni" pitchFamily="2" charset="-79"/>
              </a:rPr>
              <a:t>The Nature of Job Analysis</a:t>
            </a:r>
            <a:endParaRPr kumimoji="0" lang="en-US" sz="3200" b="1" i="0" u="none" strike="noStrike" kern="1200" cap="none" spc="0" normalizeH="0" baseline="0" noProof="0" dirty="0">
              <a:ln>
                <a:noFill/>
              </a:ln>
              <a:solidFill>
                <a:schemeClr val="tx1"/>
              </a:solidFill>
              <a:effectLst/>
              <a:uLnTx/>
              <a:uFillTx/>
              <a:latin typeface="Aharoni" pitchFamily="2" charset="-79"/>
              <a:ea typeface="+mj-ea"/>
              <a:cs typeface="Aharoni" pitchFamily="2" charset="-79"/>
            </a:endParaRPr>
          </a:p>
        </p:txBody>
      </p:sp>
      <p:sp>
        <p:nvSpPr>
          <p:cNvPr id="5" name="Content Placeholder 2"/>
          <p:cNvSpPr txBox="1">
            <a:spLocks/>
          </p:cNvSpPr>
          <p:nvPr/>
        </p:nvSpPr>
        <p:spPr>
          <a:xfrm>
            <a:off x="1676400" y="1828800"/>
            <a:ext cx="3806952" cy="3581400"/>
          </a:xfrm>
          <a:prstGeom prst="rect">
            <a:avLst/>
          </a:prstGeom>
        </p:spPr>
        <p:txBody>
          <a:bodyPr/>
          <a:lstStyle/>
          <a:p>
            <a:pPr marL="342900" indent="-342900">
              <a:spcBef>
                <a:spcPct val="20000"/>
              </a:spcBef>
              <a:buFont typeface="Arial" pitchFamily="34" charset="0"/>
              <a:buChar char="•"/>
              <a:defRPr/>
            </a:pPr>
            <a:r>
              <a:rPr lang="en-US" sz="3200" dirty="0" smtClean="0">
                <a:latin typeface="Aparajita" pitchFamily="34" charset="0"/>
                <a:cs typeface="Aparajita" pitchFamily="34" charset="0"/>
              </a:rPr>
              <a:t>Job Context</a:t>
            </a:r>
            <a:r>
              <a:rPr kumimoji="0" lang="en-US" sz="3200" b="0" i="0" u="none" strike="noStrike" kern="1200" cap="none" spc="0" normalizeH="0" baseline="0" noProof="0" dirty="0" smtClean="0">
                <a:ln>
                  <a:noFill/>
                </a:ln>
                <a:solidFill>
                  <a:schemeClr val="tx1"/>
                </a:solidFill>
                <a:effectLst/>
                <a:uLnTx/>
                <a:uFillTx/>
                <a:latin typeface="Aparajita" pitchFamily="34" charset="0"/>
                <a:ea typeface="+mn-ea"/>
                <a:cs typeface="Aparajita" pitchFamily="34"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Aparajita" pitchFamily="34" charset="0"/>
                <a:ea typeface="+mn-ea"/>
                <a:cs typeface="Aparajita" pitchFamily="34" charset="0"/>
              </a:rPr>
              <a:t>Machine Tools</a:t>
            </a:r>
          </a:p>
          <a:p>
            <a:pPr marL="342900" lvl="0" indent="-342900">
              <a:spcBef>
                <a:spcPct val="20000"/>
              </a:spcBef>
              <a:buFont typeface="Arial" pitchFamily="34" charset="0"/>
              <a:buChar char="•"/>
              <a:defRPr/>
            </a:pPr>
            <a:r>
              <a:rPr lang="en-US" sz="3200" dirty="0" smtClean="0">
                <a:latin typeface="Aparajita" pitchFamily="34" charset="0"/>
                <a:cs typeface="Aparajita" pitchFamily="34" charset="0"/>
              </a:rPr>
              <a:t>Work activities</a:t>
            </a:r>
          </a:p>
          <a:p>
            <a:pPr marL="342900" lvl="0" indent="-342900">
              <a:spcBef>
                <a:spcPct val="20000"/>
              </a:spcBef>
              <a:buFont typeface="Arial" pitchFamily="34" charset="0"/>
              <a:buChar char="•"/>
              <a:defRPr/>
            </a:pPr>
            <a:r>
              <a:rPr lang="en-US" sz="3200" dirty="0" smtClean="0">
                <a:latin typeface="Aparajita" pitchFamily="34" charset="0"/>
                <a:cs typeface="Aparajita" pitchFamily="34" charset="0"/>
              </a:rPr>
              <a:t>Human Behaviors</a:t>
            </a:r>
          </a:p>
          <a:p>
            <a:pPr marL="342900" indent="-342900">
              <a:spcBef>
                <a:spcPct val="20000"/>
              </a:spcBef>
              <a:buFont typeface="Arial" pitchFamily="34" charset="0"/>
              <a:buChar char="•"/>
              <a:defRPr/>
            </a:pPr>
            <a:r>
              <a:rPr lang="en-US" sz="3200" dirty="0" smtClean="0">
                <a:latin typeface="Aparajita" pitchFamily="34" charset="0"/>
                <a:cs typeface="Aparajita" pitchFamily="34" charset="0"/>
              </a:rPr>
              <a:t>Human Requirements</a:t>
            </a:r>
            <a:endParaRPr kumimoji="0" lang="en-US" sz="3200" b="0" i="0" u="none" strike="noStrike" kern="1200" cap="none" spc="0" normalizeH="0" baseline="0" noProof="0" dirty="0" smtClean="0">
              <a:ln>
                <a:noFill/>
              </a:ln>
              <a:solidFill>
                <a:schemeClr val="tx1"/>
              </a:solidFill>
              <a:effectLst/>
              <a:uLnTx/>
              <a:uFillTx/>
              <a:latin typeface="Aparajita" pitchFamily="34" charset="0"/>
              <a:ea typeface="+mn-ea"/>
              <a:cs typeface="Aparajita"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Aparajita" pitchFamily="34" charset="0"/>
                <a:ea typeface="+mn-ea"/>
                <a:cs typeface="Aparajita" pitchFamily="34" charset="0"/>
              </a:rPr>
              <a:t>Performance Standards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6818).png"/>
          <p:cNvPicPr>
            <a:picLocks noChangeAspect="1"/>
          </p:cNvPicPr>
          <p:nvPr/>
        </p:nvPicPr>
        <p:blipFill>
          <a:blip r:embed="rId2"/>
          <a:srcRect l="16667" t="15909" r="25000" b="12945"/>
          <a:stretch>
            <a:fillRect/>
          </a:stretch>
        </p:blipFill>
        <p:spPr>
          <a:xfrm>
            <a:off x="0" y="1"/>
            <a:ext cx="9144000" cy="6858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324600"/>
          </a:xfrm>
        </p:spPr>
        <p:txBody>
          <a:bodyPr>
            <a:normAutofit/>
          </a:bodyPr>
          <a:lstStyle/>
          <a:p>
            <a:pPr>
              <a:buNone/>
            </a:pPr>
            <a:r>
              <a:rPr lang="en-US" sz="3600" b="1" dirty="0" smtClean="0"/>
              <a:t> </a:t>
            </a:r>
            <a:r>
              <a:rPr lang="en-US" sz="2800" b="1" dirty="0" smtClean="0"/>
              <a:t>How should we determine the Interview</a:t>
            </a:r>
          </a:p>
          <a:p>
            <a:r>
              <a:rPr lang="en-US" sz="2400" dirty="0" smtClean="0"/>
              <a:t>Panel Interview </a:t>
            </a:r>
          </a:p>
          <a:p>
            <a:pPr>
              <a:buNone/>
            </a:pPr>
            <a:r>
              <a:rPr lang="en-US" sz="2400" dirty="0" smtClean="0"/>
              <a:t>____</a:t>
            </a:r>
            <a:r>
              <a:rPr lang="en-US" sz="2000" dirty="0" smtClean="0"/>
              <a:t>the candidate is interviewed simultaneously by a group (or panel) of interviewers (rather than sequentially). </a:t>
            </a:r>
            <a:endParaRPr lang="en-US" sz="2400" dirty="0" smtClean="0"/>
          </a:p>
          <a:p>
            <a:r>
              <a:rPr lang="en-US" sz="2400" dirty="0" smtClean="0"/>
              <a:t>Phone Interview</a:t>
            </a:r>
          </a:p>
          <a:p>
            <a:r>
              <a:rPr lang="en-US" sz="2400" dirty="0" smtClean="0"/>
              <a:t>Video/Web-Assisted Interviews</a:t>
            </a:r>
          </a:p>
          <a:p>
            <a:pPr>
              <a:buNone/>
            </a:pPr>
            <a:r>
              <a:rPr lang="en-US" sz="2400" dirty="0" smtClean="0"/>
              <a:t>____</a:t>
            </a:r>
            <a:r>
              <a:rPr lang="en-US" sz="2000" dirty="0" smtClean="0"/>
              <a:t>Questions on a computerized interview like this come in rapid sequence and require concentration on the applicant's part. The typical computerized interview is to measures the response time to each question.</a:t>
            </a:r>
          </a:p>
          <a:p>
            <a:r>
              <a:rPr lang="en-US" sz="2400" dirty="0" smtClean="0"/>
              <a:t>Computer aided interviews</a:t>
            </a:r>
          </a:p>
          <a:p>
            <a:pPr>
              <a:buNone/>
            </a:pPr>
            <a:r>
              <a:rPr lang="en-US" sz="2000" dirty="0" smtClean="0"/>
              <a:t>_____ used to reject totally unacceptable candidates and to select those who will move on to a face-to-face interview.</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229600" cy="3124200"/>
          </a:xfrm>
        </p:spPr>
        <p:txBody>
          <a:bodyPr/>
          <a:lstStyle/>
          <a:p>
            <a:pPr>
              <a:buNone/>
            </a:pPr>
            <a:r>
              <a:rPr lang="en-US" sz="3600" b="1" dirty="0" smtClean="0"/>
              <a:t>   </a:t>
            </a:r>
            <a:r>
              <a:rPr lang="en-US" sz="2800" b="1" dirty="0" smtClean="0"/>
              <a:t>How to design and conduct an effective Interview:</a:t>
            </a:r>
          </a:p>
          <a:p>
            <a:r>
              <a:rPr lang="en-US" sz="2400" dirty="0" smtClean="0"/>
              <a:t>Analyze the Job</a:t>
            </a:r>
          </a:p>
          <a:p>
            <a:r>
              <a:rPr lang="en-US" sz="2400" dirty="0" smtClean="0"/>
              <a:t>Rate the Job main duties</a:t>
            </a:r>
          </a:p>
          <a:p>
            <a:r>
              <a:rPr lang="en-US" sz="2400" dirty="0" smtClean="0"/>
              <a:t>Create Interview Questions</a:t>
            </a:r>
          </a:p>
          <a:p>
            <a:r>
              <a:rPr lang="en-US" sz="2400" dirty="0" smtClean="0"/>
              <a:t>Create benchmark answers</a:t>
            </a:r>
          </a:p>
          <a:p>
            <a:r>
              <a:rPr lang="en-US" sz="2400" dirty="0" smtClean="0"/>
              <a:t>Appoint the interview panel and conduct Interview</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447800"/>
            <a:ext cx="7086600" cy="3657600"/>
          </a:xfrm>
        </p:spPr>
        <p:txBody>
          <a:bodyPr>
            <a:normAutofit lnSpcReduction="10000"/>
          </a:bodyPr>
          <a:lstStyle/>
          <a:p>
            <a:pPr>
              <a:buNone/>
            </a:pPr>
            <a:r>
              <a:rPr lang="en-US" sz="3600" b="1" dirty="0" smtClean="0"/>
              <a:t> </a:t>
            </a:r>
            <a:r>
              <a:rPr lang="en-US" sz="2800" b="1" dirty="0" smtClean="0"/>
              <a:t>How to conduct an Effective Interview:</a:t>
            </a:r>
          </a:p>
          <a:p>
            <a:r>
              <a:rPr lang="en-US" sz="2400" dirty="0" smtClean="0"/>
              <a:t>First make sure you know the job</a:t>
            </a:r>
          </a:p>
          <a:p>
            <a:r>
              <a:rPr lang="en-US" sz="2400" dirty="0" smtClean="0"/>
              <a:t>Structure the Interview</a:t>
            </a:r>
          </a:p>
          <a:p>
            <a:r>
              <a:rPr lang="en-US" sz="2400" dirty="0" smtClean="0"/>
              <a:t>Get organized </a:t>
            </a:r>
          </a:p>
          <a:p>
            <a:r>
              <a:rPr lang="en-US" sz="2400" dirty="0" smtClean="0"/>
              <a:t>Establish report</a:t>
            </a:r>
          </a:p>
          <a:p>
            <a:r>
              <a:rPr lang="en-US" sz="2400" dirty="0" smtClean="0"/>
              <a:t>Ask questions</a:t>
            </a:r>
          </a:p>
          <a:p>
            <a:r>
              <a:rPr lang="en-US" sz="2400" dirty="0" smtClean="0"/>
              <a:t>Close the Interview</a:t>
            </a:r>
          </a:p>
          <a:p>
            <a:r>
              <a:rPr lang="en-US" sz="2400" dirty="0" smtClean="0"/>
              <a:t>Review the Interview</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629400"/>
          </a:xfrm>
        </p:spPr>
        <p:txBody>
          <a:bodyPr>
            <a:normAutofit/>
          </a:bodyPr>
          <a:lstStyle/>
          <a:p>
            <a:pPr>
              <a:buNone/>
            </a:pPr>
            <a:r>
              <a:rPr lang="en-US" sz="3600" b="1" dirty="0" smtClean="0"/>
              <a:t> </a:t>
            </a:r>
            <a:r>
              <a:rPr lang="en-US" sz="2800" b="1" dirty="0" smtClean="0"/>
              <a:t>Factors effecting the interview:</a:t>
            </a:r>
          </a:p>
          <a:p>
            <a:pPr>
              <a:buNone/>
            </a:pPr>
            <a:r>
              <a:rPr lang="en-US" dirty="0" smtClean="0"/>
              <a:t>-</a:t>
            </a:r>
            <a:r>
              <a:rPr lang="en-US" sz="2400" dirty="0" smtClean="0"/>
              <a:t>First impression</a:t>
            </a:r>
          </a:p>
          <a:p>
            <a:pPr>
              <a:buNone/>
            </a:pPr>
            <a:r>
              <a:rPr lang="en-US" sz="1800" dirty="0" smtClean="0"/>
              <a:t>The tendency for interviewers to jump to conclusions about candidates during the first few minutes of the interview.</a:t>
            </a:r>
          </a:p>
          <a:p>
            <a:pPr>
              <a:buNone/>
            </a:pPr>
            <a:r>
              <a:rPr lang="en-US" sz="2400" dirty="0" smtClean="0"/>
              <a:t>-Misunderstanding the job</a:t>
            </a:r>
          </a:p>
          <a:p>
            <a:pPr>
              <a:buNone/>
            </a:pPr>
            <a:r>
              <a:rPr lang="en-US" sz="2400" dirty="0" smtClean="0"/>
              <a:t>-Candidate order error</a:t>
            </a:r>
          </a:p>
          <a:p>
            <a:pPr>
              <a:buNone/>
            </a:pPr>
            <a:r>
              <a:rPr lang="en-US" sz="1800" dirty="0" smtClean="0"/>
              <a:t>an </a:t>
            </a:r>
            <a:r>
              <a:rPr lang="en-US" sz="1800" b="1" dirty="0" smtClean="0"/>
              <a:t>error</a:t>
            </a:r>
            <a:r>
              <a:rPr lang="en-US" sz="1800" dirty="0" smtClean="0"/>
              <a:t> of judgment on the part of the interviewer due to </a:t>
            </a:r>
            <a:r>
              <a:rPr lang="en-US" sz="1800" b="1" dirty="0" smtClean="0"/>
              <a:t>interviewing</a:t>
            </a:r>
            <a:r>
              <a:rPr lang="en-US" sz="1800" dirty="0" smtClean="0"/>
              <a:t> one or more very good or very bad </a:t>
            </a:r>
            <a:r>
              <a:rPr lang="en-US" sz="1800" b="1" dirty="0" smtClean="0"/>
              <a:t>candidates</a:t>
            </a:r>
            <a:r>
              <a:rPr lang="en-US" sz="1800" dirty="0" smtClean="0"/>
              <a:t> just before  </a:t>
            </a:r>
            <a:r>
              <a:rPr lang="en-US" sz="1800" b="1" dirty="0" smtClean="0"/>
              <a:t>interview </a:t>
            </a:r>
            <a:r>
              <a:rPr lang="en-US" sz="1800" dirty="0" smtClean="0"/>
              <a:t>the</a:t>
            </a:r>
            <a:r>
              <a:rPr lang="en-US" sz="1800" b="1" dirty="0" smtClean="0"/>
              <a:t> </a:t>
            </a:r>
            <a:r>
              <a:rPr lang="en-US" sz="1800" dirty="0" smtClean="0"/>
              <a:t>question.</a:t>
            </a:r>
          </a:p>
          <a:p>
            <a:pPr>
              <a:buNone/>
            </a:pPr>
            <a:r>
              <a:rPr lang="en-US" sz="2400" dirty="0" smtClean="0"/>
              <a:t>-Non-verbal behavior and impression management</a:t>
            </a:r>
          </a:p>
          <a:p>
            <a:pPr>
              <a:buNone/>
            </a:pPr>
            <a:r>
              <a:rPr lang="en-US" sz="1800" dirty="0" smtClean="0"/>
              <a:t>The way he/she acts in the interview have a large impact on the interviewer’s rating of the interviewee.</a:t>
            </a:r>
          </a:p>
          <a:p>
            <a:pPr>
              <a:buNone/>
            </a:pPr>
            <a:r>
              <a:rPr lang="en-US" sz="2400" dirty="0" smtClean="0"/>
              <a:t>-Effect of personal characteristics</a:t>
            </a:r>
          </a:p>
          <a:p>
            <a:pPr>
              <a:buNone/>
            </a:pPr>
            <a:r>
              <a:rPr lang="en-US" sz="1800" dirty="0" smtClean="0"/>
              <a:t>Physically unattractive, disabled, female means less favorable  candidate.</a:t>
            </a:r>
          </a:p>
          <a:p>
            <a:pPr>
              <a:buNone/>
            </a:pPr>
            <a:r>
              <a:rPr lang="en-US" sz="2400" dirty="0" smtClean="0"/>
              <a:t>-Interviewer behavior affecting the interview outcomes</a:t>
            </a:r>
          </a:p>
          <a:p>
            <a:pPr>
              <a:buNone/>
            </a:pPr>
            <a:r>
              <a:rPr lang="en-US" sz="1800" dirty="0" smtClean="0"/>
              <a:t>Interviewer Talking so much that applicants have no time to answer questions.</a:t>
            </a:r>
          </a:p>
          <a:p>
            <a:pPr>
              <a:buNone/>
            </a:pPr>
            <a:endParaRPr lang="en-US" sz="2800"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086600" cy="4876800"/>
          </a:xfrm>
        </p:spPr>
        <p:txBody>
          <a:bodyPr>
            <a:normAutofit/>
          </a:bodyPr>
          <a:lstStyle/>
          <a:p>
            <a:pPr>
              <a:buNone/>
            </a:pPr>
            <a:r>
              <a:rPr lang="en-US" sz="2800" b="1" dirty="0" smtClean="0"/>
              <a:t>    Streamlined interview process:</a:t>
            </a:r>
          </a:p>
          <a:p>
            <a:pPr marL="514350" indent="-514350">
              <a:buFont typeface="+mj-lt"/>
              <a:buAutoNum type="arabicPeriod"/>
            </a:pPr>
            <a:r>
              <a:rPr lang="en-US" sz="2400" dirty="0" smtClean="0"/>
              <a:t>Prepare for the interview</a:t>
            </a:r>
          </a:p>
          <a:p>
            <a:pPr marL="514350" indent="-514350"/>
            <a:r>
              <a:rPr lang="en-US" sz="2400" dirty="0" smtClean="0"/>
              <a:t>  Knowledge</a:t>
            </a:r>
          </a:p>
          <a:p>
            <a:pPr marL="514350" indent="-514350"/>
            <a:r>
              <a:rPr lang="en-US" sz="2400" dirty="0" smtClean="0"/>
              <a:t>  Motivation</a:t>
            </a:r>
          </a:p>
          <a:p>
            <a:pPr marL="514350" indent="-514350"/>
            <a:r>
              <a:rPr lang="en-US" sz="2400" dirty="0" smtClean="0"/>
              <a:t>  Skill</a:t>
            </a:r>
          </a:p>
          <a:p>
            <a:pPr marL="514350" indent="-514350"/>
            <a:r>
              <a:rPr lang="en-US" sz="2400" dirty="0" smtClean="0"/>
              <a:t>  Intellectual Capacity</a:t>
            </a:r>
          </a:p>
          <a:p>
            <a:pPr marL="514350" indent="-514350"/>
            <a:r>
              <a:rPr lang="en-US" sz="2400" dirty="0" smtClean="0"/>
              <a:t>  Personality Factor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a:buNone/>
            </a:pPr>
            <a:r>
              <a:rPr lang="en-US" sz="2400" dirty="0" smtClean="0"/>
              <a:t>2-</a:t>
            </a:r>
            <a:r>
              <a:rPr lang="en-US" sz="2800" b="1" dirty="0" smtClean="0"/>
              <a:t> </a:t>
            </a:r>
            <a:r>
              <a:rPr lang="en-US" sz="2400" dirty="0" smtClean="0"/>
              <a:t>Formulate questions to ask in the interview:</a:t>
            </a:r>
            <a:endParaRPr lang="en-US" sz="2800" dirty="0" smtClean="0"/>
          </a:p>
          <a:p>
            <a:r>
              <a:rPr lang="en-US" sz="2400" dirty="0" smtClean="0"/>
              <a:t>Intellectual Factor</a:t>
            </a:r>
          </a:p>
          <a:p>
            <a:r>
              <a:rPr lang="en-US" sz="2400" dirty="0" smtClean="0"/>
              <a:t>Motivation Factor</a:t>
            </a:r>
          </a:p>
          <a:p>
            <a:r>
              <a:rPr lang="en-US" sz="2400" dirty="0" smtClean="0"/>
              <a:t>Personality Factor</a:t>
            </a:r>
          </a:p>
          <a:p>
            <a:r>
              <a:rPr lang="en-US" sz="2400" dirty="0" smtClean="0"/>
              <a:t>Knowledge and experience factor</a:t>
            </a:r>
          </a:p>
          <a:p>
            <a:pPr>
              <a:buNone/>
            </a:pPr>
            <a:r>
              <a:rPr lang="en-US" sz="2400" dirty="0" smtClean="0"/>
              <a:t>3- Conduct the Interview:</a:t>
            </a:r>
          </a:p>
          <a:p>
            <a:r>
              <a:rPr lang="en-US" sz="2400" dirty="0" smtClean="0"/>
              <a:t>Have a plan </a:t>
            </a:r>
          </a:p>
          <a:p>
            <a:r>
              <a:rPr lang="en-US" sz="2400" dirty="0" smtClean="0"/>
              <a:t>Follow your plan</a:t>
            </a:r>
          </a:p>
          <a:p>
            <a:r>
              <a:rPr lang="en-US" sz="2400" dirty="0" smtClean="0"/>
              <a:t>Match the candidate to the job</a:t>
            </a:r>
          </a:p>
          <a:p>
            <a:pPr>
              <a:buNone/>
            </a:pP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8686800" cy="5135563"/>
          </a:xfrm>
        </p:spPr>
        <p:txBody>
          <a:bodyPr>
            <a:normAutofit/>
          </a:bodyPr>
          <a:lstStyle/>
          <a:p>
            <a:r>
              <a:rPr lang="en-US" sz="2800" b="1" dirty="0" smtClean="0"/>
              <a:t>Interview Guidelines</a:t>
            </a:r>
          </a:p>
          <a:p>
            <a:pPr marL="571500" indent="-571500">
              <a:buFont typeface="+mj-lt"/>
              <a:buAutoNum type="romanUcPeriod"/>
            </a:pPr>
            <a:r>
              <a:rPr lang="en-US" sz="2400" dirty="0" smtClean="0"/>
              <a:t>First, the job analyst and supervisor should work together to identify the worker who know the job best and preferably</a:t>
            </a:r>
          </a:p>
          <a:p>
            <a:pPr marL="571500" indent="-571500">
              <a:buNone/>
            </a:pPr>
            <a:r>
              <a:rPr lang="en-US" sz="2400" dirty="0" smtClean="0"/>
              <a:t>	 those who’ll be the most objective in describing their duties and responsibilities.</a:t>
            </a:r>
            <a:endParaRPr lang="en-US" sz="2400" dirty="0"/>
          </a:p>
          <a:p>
            <a:pPr marL="571500" indent="-571500">
              <a:buFont typeface="+mj-lt"/>
              <a:buAutoNum type="romanUcPeriod"/>
            </a:pPr>
            <a:r>
              <a:rPr lang="en-US" sz="2400" dirty="0" smtClean="0"/>
              <a:t>Second, quickly establish report with the interviews. Know the persons name, speaking way of easily understood language, briefly review the interviews purpose and explain how the person was chosen for the job.</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marL="571500" indent="-571500">
              <a:buNone/>
            </a:pPr>
            <a:r>
              <a:rPr lang="en-US" dirty="0" smtClean="0"/>
              <a:t> </a:t>
            </a:r>
            <a:r>
              <a:rPr lang="en-US" sz="2400" dirty="0" smtClean="0"/>
              <a:t>     Third, follow a structure guide or checklist, one that lists questions and provides space for answers. This ensure you’ll identify crucial questions and provide space for answers.</a:t>
            </a:r>
          </a:p>
          <a:p>
            <a:pPr marL="571500" indent="-571500">
              <a:buNone/>
            </a:pPr>
            <a:r>
              <a:rPr lang="en-US" sz="2400" dirty="0" smtClean="0"/>
              <a:t>      Fourth, When duties are not performed in a regular manner For instance, when the workers doesn’t perform the same job over and over again many times a day. </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sz="2800" b="1" dirty="0" smtClean="0"/>
              <a:t>Questionnaires</a:t>
            </a:r>
          </a:p>
          <a:p>
            <a:pPr>
              <a:buNone/>
            </a:pPr>
            <a:r>
              <a:rPr lang="en-US" sz="2400" dirty="0" smtClean="0"/>
              <a:t>   Having employees fill-out questionnaires ‘</a:t>
            </a:r>
            <a:r>
              <a:rPr lang="en-US" sz="2800" dirty="0" smtClean="0"/>
              <a:t>to describe the job related duties and responsibilities is another good way to obtain job analysis information</a:t>
            </a:r>
            <a:r>
              <a:rPr lang="en-US" sz="2400" dirty="0" smtClean="0"/>
              <a:t>’. </a:t>
            </a:r>
          </a:p>
          <a:p>
            <a:pPr>
              <a:buNone/>
            </a:pPr>
            <a:r>
              <a:rPr lang="en-US" sz="2400" dirty="0" smtClean="0"/>
              <a:t>You have to decide how structured the questionnaire should be and what question to include.</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1066800"/>
            <a:ext cx="8153400" cy="685800"/>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Aharoni" pitchFamily="2" charset="-79"/>
                <a:ea typeface="+mj-ea"/>
                <a:cs typeface="Aharoni" pitchFamily="2" charset="-79"/>
              </a:rPr>
              <a:t>Uses of Job Analysis information</a:t>
            </a:r>
            <a:endParaRPr kumimoji="0" lang="en-US" sz="3200" b="1" i="0" u="none" strike="noStrike" kern="1200" cap="none" spc="0" normalizeH="0" baseline="0" noProof="0" dirty="0">
              <a:ln>
                <a:noFill/>
              </a:ln>
              <a:solidFill>
                <a:schemeClr val="tx1"/>
              </a:solidFill>
              <a:effectLst/>
              <a:uLnTx/>
              <a:uFillTx/>
              <a:latin typeface="Aharoni" pitchFamily="2" charset="-79"/>
              <a:ea typeface="+mj-ea"/>
              <a:cs typeface="Aharoni" pitchFamily="2" charset="-79"/>
            </a:endParaRPr>
          </a:p>
        </p:txBody>
      </p:sp>
      <p:pic>
        <p:nvPicPr>
          <p:cNvPr id="3" name="Picture 2" descr="Screenshot (6817).png"/>
          <p:cNvPicPr>
            <a:picLocks noChangeAspect="1"/>
          </p:cNvPicPr>
          <p:nvPr/>
        </p:nvPicPr>
        <p:blipFill>
          <a:blip r:embed="rId3"/>
          <a:srcRect l="28333" t="36660" r="20833" b="23320"/>
          <a:stretch>
            <a:fillRect/>
          </a:stretch>
        </p:blipFill>
        <p:spPr>
          <a:xfrm>
            <a:off x="457200" y="1933731"/>
            <a:ext cx="8534399" cy="4543269"/>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00200"/>
            <a:ext cx="8686800" cy="4525963"/>
          </a:xfrm>
        </p:spPr>
        <p:txBody>
          <a:bodyPr>
            <a:normAutofit/>
          </a:bodyPr>
          <a:lstStyle/>
          <a:p>
            <a:r>
              <a:rPr lang="en-US" sz="2800" b="1" dirty="0" smtClean="0"/>
              <a:t>Observation</a:t>
            </a:r>
          </a:p>
          <a:p>
            <a:pPr>
              <a:buNone/>
            </a:pPr>
            <a:r>
              <a:rPr lang="en-US" sz="2400" dirty="0" smtClean="0"/>
              <a:t>   Direct observation is </a:t>
            </a:r>
            <a:r>
              <a:rPr lang="en-US" sz="2400" dirty="0" smtClean="0"/>
              <a:t>specially </a:t>
            </a:r>
            <a:r>
              <a:rPr lang="en-US" sz="2400" dirty="0" smtClean="0"/>
              <a:t>use-full when job consist on mainly observable physical activities like assembly line worker and accounting clerk exam.</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sz="2800" b="1" dirty="0" smtClean="0"/>
              <a:t>Participant Daily/log</a:t>
            </a:r>
          </a:p>
          <a:p>
            <a:pPr>
              <a:buNone/>
            </a:pPr>
            <a:r>
              <a:rPr lang="en-US" sz="2400" dirty="0" smtClean="0"/>
              <a:t>   Another approach is to ask workers to keep a dairy of what they do during the day for every activity he or </a:t>
            </a:r>
            <a:r>
              <a:rPr lang="en-US" sz="2400" dirty="0" smtClean="0"/>
              <a:t>she </a:t>
            </a:r>
            <a:r>
              <a:rPr lang="en-US" sz="2400" dirty="0" smtClean="0"/>
              <a:t>engages. (along with the time).</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sz="2800" b="1" dirty="0" smtClean="0"/>
              <a:t>Position Analysis Questionnaire (PAQ)</a:t>
            </a:r>
          </a:p>
          <a:p>
            <a:pPr marL="514350" indent="-514350">
              <a:buFont typeface="+mj-lt"/>
              <a:buAutoNum type="arabicPeriod"/>
            </a:pPr>
            <a:r>
              <a:rPr lang="en-US" sz="2400" dirty="0" smtClean="0"/>
              <a:t>Having decision making communication social responsibilities.</a:t>
            </a:r>
          </a:p>
          <a:p>
            <a:pPr marL="514350" indent="-514350">
              <a:buFont typeface="+mj-lt"/>
              <a:buAutoNum type="arabicPeriod"/>
            </a:pPr>
            <a:r>
              <a:rPr lang="en-US" sz="2400" dirty="0" smtClean="0"/>
              <a:t>Performing skilled activities</a:t>
            </a:r>
          </a:p>
          <a:p>
            <a:pPr marL="514350" indent="-514350">
              <a:buFont typeface="+mj-lt"/>
              <a:buAutoNum type="arabicPeriod"/>
            </a:pPr>
            <a:r>
              <a:rPr lang="en-US" sz="2400" dirty="0" smtClean="0"/>
              <a:t>Being physically active</a:t>
            </a:r>
          </a:p>
          <a:p>
            <a:pPr marL="514350" indent="-514350">
              <a:buFont typeface="+mj-lt"/>
              <a:buAutoNum type="arabicPeriod"/>
            </a:pPr>
            <a:r>
              <a:rPr lang="en-US" sz="2400" dirty="0" smtClean="0"/>
              <a:t>Operation vehicle equipment</a:t>
            </a:r>
          </a:p>
          <a:p>
            <a:pPr marL="514350" indent="-514350">
              <a:buFont typeface="+mj-lt"/>
              <a:buAutoNum type="arabicPeriod"/>
            </a:pPr>
            <a:r>
              <a:rPr lang="en-US" sz="2400" dirty="0" smtClean="0"/>
              <a:t>Processing information</a:t>
            </a:r>
          </a:p>
          <a:p>
            <a:pPr marL="514350" indent="-514350">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Steps In Job Analysis</a:t>
            </a:r>
            <a:endParaRPr lang="en-US" b="1"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2400" dirty="0" smtClean="0"/>
              <a:t>Decide how you’ll use the information</a:t>
            </a:r>
          </a:p>
          <a:p>
            <a:pPr marL="514350" indent="-514350">
              <a:buFont typeface="+mj-lt"/>
              <a:buAutoNum type="arabicPeriod"/>
            </a:pPr>
            <a:r>
              <a:rPr lang="en-US" sz="2400" dirty="0" smtClean="0"/>
              <a:t>Review Relevant Background</a:t>
            </a:r>
          </a:p>
          <a:p>
            <a:pPr marL="514350" indent="-514350">
              <a:buFont typeface="+mj-lt"/>
              <a:buAutoNum type="arabicPeriod"/>
            </a:pPr>
            <a:r>
              <a:rPr lang="en-US" sz="2400" dirty="0" smtClean="0"/>
              <a:t>Select Representative position</a:t>
            </a:r>
          </a:p>
          <a:p>
            <a:pPr marL="514350" indent="-514350">
              <a:buFont typeface="+mj-lt"/>
              <a:buAutoNum type="arabicPeriod"/>
            </a:pPr>
            <a:r>
              <a:rPr lang="en-US" sz="2400" dirty="0" smtClean="0"/>
              <a:t>Actually analyze the job</a:t>
            </a:r>
          </a:p>
          <a:p>
            <a:pPr marL="514350" indent="-514350">
              <a:buFont typeface="+mj-lt"/>
              <a:buAutoNum type="arabicPeriod"/>
            </a:pPr>
            <a:r>
              <a:rPr lang="en-US" sz="2400" dirty="0" smtClean="0"/>
              <a:t>Verify the job analysis Information</a:t>
            </a:r>
          </a:p>
          <a:p>
            <a:pPr marL="514350" indent="-514350">
              <a:buFont typeface="+mj-lt"/>
              <a:buAutoNum type="arabicPeriod"/>
            </a:pPr>
            <a:r>
              <a:rPr lang="en-US" sz="2400" dirty="0" smtClean="0"/>
              <a:t>Develop a job description and Specification</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Autofit/>
          </a:bodyPr>
          <a:lstStyle/>
          <a:p>
            <a:r>
              <a:rPr lang="en-US" sz="3600" b="1" dirty="0" smtClean="0"/>
              <a:t>Methods of collecting job analysis information </a:t>
            </a:r>
            <a:endParaRPr lang="en-US" sz="3600" b="1" dirty="0"/>
          </a:p>
        </p:txBody>
      </p:sp>
      <p:sp>
        <p:nvSpPr>
          <p:cNvPr id="3" name="Content Placeholder 2"/>
          <p:cNvSpPr>
            <a:spLocks noGrp="1"/>
          </p:cNvSpPr>
          <p:nvPr>
            <p:ph sz="quarter" idx="1"/>
          </p:nvPr>
        </p:nvSpPr>
        <p:spPr>
          <a:xfrm>
            <a:off x="457200" y="2209800"/>
            <a:ext cx="7010400" cy="3124200"/>
          </a:xfrm>
        </p:spPr>
        <p:txBody>
          <a:bodyPr>
            <a:normAutofit/>
          </a:bodyPr>
          <a:lstStyle/>
          <a:p>
            <a:pPr>
              <a:buNone/>
            </a:pPr>
            <a:r>
              <a:rPr lang="en-US" sz="2400" dirty="0" smtClean="0"/>
              <a:t>There are various ways to collect information of</a:t>
            </a:r>
          </a:p>
          <a:p>
            <a:pPr>
              <a:buNone/>
            </a:pPr>
            <a:r>
              <a:rPr lang="en-US" sz="2400" dirty="0" smtClean="0"/>
              <a:t> </a:t>
            </a:r>
            <a:r>
              <a:rPr lang="en-US" sz="2400" b="1" dirty="0" smtClean="0">
                <a:solidFill>
                  <a:schemeClr val="accent1">
                    <a:lumMod val="75000"/>
                  </a:schemeClr>
                </a:solidFill>
              </a:rPr>
              <a:t>the duties</a:t>
            </a:r>
            <a:r>
              <a:rPr lang="en-US" sz="2400" dirty="0" smtClean="0"/>
              <a:t>, </a:t>
            </a:r>
            <a:r>
              <a:rPr lang="en-US" sz="2400" b="1" dirty="0" smtClean="0">
                <a:solidFill>
                  <a:schemeClr val="accent1">
                    <a:lumMod val="75000"/>
                  </a:schemeClr>
                </a:solidFill>
              </a:rPr>
              <a:t>responsibilities</a:t>
            </a:r>
            <a:r>
              <a:rPr lang="en-US" sz="2400" b="1" dirty="0" smtClean="0"/>
              <a:t> </a:t>
            </a:r>
            <a:r>
              <a:rPr lang="en-US" sz="2400" dirty="0" smtClean="0"/>
              <a:t>and </a:t>
            </a:r>
            <a:r>
              <a:rPr lang="en-US" sz="2400" b="1" dirty="0" smtClean="0">
                <a:solidFill>
                  <a:schemeClr val="accent1">
                    <a:lumMod val="75000"/>
                  </a:schemeClr>
                </a:solidFill>
              </a:rPr>
              <a:t>activities</a:t>
            </a:r>
            <a:r>
              <a:rPr lang="en-US" sz="2400" b="1" dirty="0" smtClean="0"/>
              <a:t> </a:t>
            </a:r>
            <a:r>
              <a:rPr lang="en-US" sz="2400" dirty="0" smtClean="0"/>
              <a:t>of a job.</a:t>
            </a:r>
          </a:p>
          <a:p>
            <a:pPr>
              <a:buNone/>
            </a:pPr>
            <a:r>
              <a:rPr lang="en-US" sz="2400" dirty="0" smtClean="0"/>
              <a:t> In practice, you could use any one of them or you could combine the technique that best fit your purpose. Thus an </a:t>
            </a:r>
            <a:r>
              <a:rPr lang="en-US" sz="2400" b="1" dirty="0" smtClean="0">
                <a:solidFill>
                  <a:schemeClr val="accent3">
                    <a:lumMod val="75000"/>
                  </a:schemeClr>
                </a:solidFill>
              </a:rPr>
              <a:t>interview</a:t>
            </a:r>
            <a:r>
              <a:rPr lang="en-US" sz="2400" dirty="0" smtClean="0"/>
              <a:t> might be an appropriate for creating a job description in job analysis.</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1524000"/>
            <a:ext cx="8077200" cy="4800600"/>
          </a:xfrm>
        </p:spPr>
        <p:txBody>
          <a:bodyPr>
            <a:normAutofit/>
          </a:bodyPr>
          <a:lstStyle/>
          <a:p>
            <a:pPr marL="514350" indent="-514350">
              <a:buNone/>
            </a:pPr>
            <a:r>
              <a:rPr lang="en-US" b="1" dirty="0" smtClean="0"/>
              <a:t>The Interview:</a:t>
            </a:r>
          </a:p>
          <a:p>
            <a:pPr marL="514350" indent="-514350">
              <a:buNone/>
            </a:pPr>
            <a:r>
              <a:rPr lang="en-US" sz="2000" b="1" dirty="0" smtClean="0">
                <a:solidFill>
                  <a:schemeClr val="accent3">
                    <a:lumMod val="75000"/>
                  </a:schemeClr>
                </a:solidFill>
              </a:rPr>
              <a:t>Managers </a:t>
            </a:r>
            <a:r>
              <a:rPr lang="en-US" sz="2000" dirty="0" smtClean="0"/>
              <a:t>use three types of interviews </a:t>
            </a:r>
            <a:r>
              <a:rPr lang="en-US" sz="2000" b="1" dirty="0" smtClean="0">
                <a:solidFill>
                  <a:schemeClr val="tx2">
                    <a:lumMod val="75000"/>
                  </a:schemeClr>
                </a:solidFill>
              </a:rPr>
              <a:t>to collect job Analysis data</a:t>
            </a:r>
            <a:r>
              <a:rPr lang="en-US" sz="2000" dirty="0" smtClean="0"/>
              <a:t>.</a:t>
            </a:r>
          </a:p>
          <a:p>
            <a:pPr marL="514350" indent="-514350">
              <a:buNone/>
            </a:pPr>
            <a:endParaRPr lang="en-US" sz="2400" dirty="0" smtClean="0"/>
          </a:p>
          <a:p>
            <a:pPr marL="514350" indent="-514350">
              <a:buFont typeface="Arial" pitchFamily="34" charset="0"/>
              <a:buChar char="•"/>
            </a:pPr>
            <a:r>
              <a:rPr lang="en-US" sz="2400" dirty="0" smtClean="0"/>
              <a:t>Individual Interview with each employee</a:t>
            </a:r>
            <a:endParaRPr lang="en-US" sz="2400" dirty="0"/>
          </a:p>
          <a:p>
            <a:pPr marL="514350" indent="-514350">
              <a:buFont typeface="Arial" pitchFamily="34" charset="0"/>
              <a:buChar char="•"/>
            </a:pPr>
            <a:r>
              <a:rPr lang="en-US" sz="2400" dirty="0" smtClean="0"/>
              <a:t>Group interview with group of employees</a:t>
            </a:r>
          </a:p>
          <a:p>
            <a:pPr marL="514350" indent="-514350">
              <a:buFont typeface="Arial" pitchFamily="34" charset="0"/>
              <a:buChar char="•"/>
            </a:pPr>
            <a:r>
              <a:rPr lang="en-US" sz="2400" dirty="0" smtClean="0"/>
              <a:t>Interview with one or more supervisor who know the job</a:t>
            </a:r>
          </a:p>
          <a:p>
            <a:pPr marL="514350" indent="-514350">
              <a:buFont typeface="Arial" pitchFamily="34" charset="0"/>
              <a:buChar char="•"/>
            </a:pPr>
            <a:endParaRPr lang="en-US" sz="2400" dirty="0" smtClean="0"/>
          </a:p>
          <a:p>
            <a:pPr marL="514350" indent="-514350">
              <a:buNone/>
            </a:pPr>
            <a:endParaRPr lang="en-US" sz="2400" dirty="0" smtClean="0"/>
          </a:p>
          <a:p>
            <a:pPr marL="514350" indent="-514350" algn="ctr">
              <a:buNone/>
            </a:pPr>
            <a:r>
              <a:rPr lang="en-US" sz="2000" dirty="0" smtClean="0"/>
              <a:t>They use group interviews when a large number of employees are performing similar or identical work, since it can be a quick and inexpensive way to gather information. </a:t>
            </a:r>
          </a:p>
          <a:p>
            <a:pPr marL="514350" indent="-514350">
              <a:buNone/>
            </a:pPr>
            <a:endParaRPr lang="en-US" dirty="0" smtClean="0"/>
          </a:p>
        </p:txBody>
      </p:sp>
      <p:sp>
        <p:nvSpPr>
          <p:cNvPr id="8" name="Freeform 7"/>
          <p:cNvSpPr/>
          <p:nvPr/>
        </p:nvSpPr>
        <p:spPr>
          <a:xfrm>
            <a:off x="152400" y="3582649"/>
            <a:ext cx="1321633" cy="2132351"/>
          </a:xfrm>
          <a:custGeom>
            <a:avLst/>
            <a:gdLst>
              <a:gd name="connsiteX0" fmla="*/ 614597 w 1204210"/>
              <a:gd name="connsiteY0" fmla="*/ 0 h 2795666"/>
              <a:gd name="connsiteX1" fmla="*/ 0 w 1204210"/>
              <a:gd name="connsiteY1" fmla="*/ 1708879 h 2795666"/>
              <a:gd name="connsiteX2" fmla="*/ 0 w 1204210"/>
              <a:gd name="connsiteY2" fmla="*/ 1708879 h 2795666"/>
              <a:gd name="connsiteX3" fmla="*/ 629587 w 1204210"/>
              <a:gd name="connsiteY3" fmla="*/ 1738859 h 2795666"/>
            </a:gdLst>
            <a:ahLst/>
            <a:cxnLst>
              <a:cxn ang="0">
                <a:pos x="connsiteX0" y="connsiteY0"/>
              </a:cxn>
              <a:cxn ang="0">
                <a:pos x="connsiteX1" y="connsiteY1"/>
              </a:cxn>
              <a:cxn ang="0">
                <a:pos x="connsiteX2" y="connsiteY2"/>
              </a:cxn>
              <a:cxn ang="0">
                <a:pos x="connsiteX3" y="connsiteY3"/>
              </a:cxn>
            </a:cxnLst>
            <a:rect l="l" t="t" r="r" b="b"/>
            <a:pathLst>
              <a:path w="1204210" h="2795666">
                <a:moveTo>
                  <a:pt x="614597" y="0"/>
                </a:moveTo>
                <a:lnTo>
                  <a:pt x="0" y="1708879"/>
                </a:lnTo>
                <a:lnTo>
                  <a:pt x="0" y="1708879"/>
                </a:lnTo>
                <a:cubicBezTo>
                  <a:pt x="104931" y="1713876"/>
                  <a:pt x="1204210" y="2795666"/>
                  <a:pt x="629587" y="1738859"/>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229600" cy="1143000"/>
          </a:xfrm>
        </p:spPr>
        <p:txBody>
          <a:bodyPr/>
          <a:lstStyle/>
          <a:p>
            <a:r>
              <a:rPr lang="en-US" b="1" dirty="0" smtClean="0"/>
              <a:t>PROS and CONS</a:t>
            </a:r>
            <a:endParaRPr lang="en-US" b="1" dirty="0"/>
          </a:p>
        </p:txBody>
      </p:sp>
      <p:sp>
        <p:nvSpPr>
          <p:cNvPr id="3" name="Content Placeholder 2"/>
          <p:cNvSpPr>
            <a:spLocks noGrp="1"/>
          </p:cNvSpPr>
          <p:nvPr>
            <p:ph sz="quarter" idx="1"/>
          </p:nvPr>
        </p:nvSpPr>
        <p:spPr>
          <a:xfrm>
            <a:off x="457200" y="2590800"/>
            <a:ext cx="8229600" cy="3962400"/>
          </a:xfrm>
        </p:spPr>
        <p:txBody>
          <a:bodyPr>
            <a:normAutofit/>
          </a:bodyPr>
          <a:lstStyle/>
          <a:p>
            <a:pPr>
              <a:buNone/>
            </a:pPr>
            <a:r>
              <a:rPr lang="en-US" dirty="0" smtClean="0"/>
              <a:t> </a:t>
            </a:r>
            <a:r>
              <a:rPr lang="en-US" sz="2400" b="1" dirty="0" smtClean="0">
                <a:solidFill>
                  <a:schemeClr val="tx2">
                    <a:lumMod val="75000"/>
                  </a:schemeClr>
                </a:solidFill>
              </a:rPr>
              <a:t>Pros and Cons method </a:t>
            </a:r>
            <a:r>
              <a:rPr lang="en-US" sz="2400" dirty="0" smtClean="0"/>
              <a:t>is the most widely used method for identifying job duties and responsibilities.</a:t>
            </a:r>
            <a:r>
              <a:rPr lang="en-US" sz="2400" dirty="0"/>
              <a:t> </a:t>
            </a:r>
            <a:r>
              <a:rPr lang="en-US" sz="2400" dirty="0" smtClean="0"/>
              <a:t>It is simple and quick way to collect information, including information that might never appear on a written form.</a:t>
            </a:r>
          </a:p>
          <a:p>
            <a:pPr>
              <a:buNone/>
            </a:pPr>
            <a:endParaRPr lang="en-US" sz="2400" dirty="0" smtClean="0"/>
          </a:p>
          <a:p>
            <a:pPr algn="ctr">
              <a:buNone/>
            </a:pPr>
            <a:r>
              <a:rPr lang="en-US" sz="2000" dirty="0" smtClean="0"/>
              <a:t>The interview also provides an opportunity to explain the need for and functions of the job analysis. And the employee can vent frustrations that might otherwise go unnoticed by management.</a:t>
            </a:r>
          </a:p>
          <a:p>
            <a:pPr>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a:bodyPr>
          <a:lstStyle/>
          <a:p>
            <a:r>
              <a:rPr lang="en-US" b="1" dirty="0" smtClean="0"/>
              <a:t>Disadvantages</a:t>
            </a:r>
            <a:endParaRPr lang="en-US" b="1" dirty="0"/>
          </a:p>
        </p:txBody>
      </p:sp>
      <p:sp>
        <p:nvSpPr>
          <p:cNvPr id="3" name="Content Placeholder 2"/>
          <p:cNvSpPr>
            <a:spLocks noGrp="1"/>
          </p:cNvSpPr>
          <p:nvPr>
            <p:ph sz="quarter" idx="1"/>
          </p:nvPr>
        </p:nvSpPr>
        <p:spPr>
          <a:xfrm>
            <a:off x="381000" y="2286000"/>
            <a:ext cx="8763000" cy="1828800"/>
          </a:xfrm>
        </p:spPr>
        <p:txBody>
          <a:bodyPr>
            <a:normAutofit/>
          </a:bodyPr>
          <a:lstStyle/>
          <a:p>
            <a:pPr>
              <a:buNone/>
            </a:pPr>
            <a:r>
              <a:rPr lang="en-US" sz="2400" dirty="0" smtClean="0"/>
              <a:t>Distortion of information is the main problem</a:t>
            </a:r>
          </a:p>
          <a:p>
            <a:pPr>
              <a:buNone/>
            </a:pPr>
            <a:r>
              <a:rPr lang="en-US" sz="2400" dirty="0" smtClean="0"/>
              <a:t> – whether due to outright falsification or honest misunderstandings. Employees therefore may legitimately view as an efficiency evaluation that may affect their pay.</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2000"/>
            <a:ext cx="8229600" cy="5592763"/>
          </a:xfrm>
        </p:spPr>
        <p:txBody>
          <a:bodyPr>
            <a:normAutofit lnSpcReduction="10000"/>
          </a:bodyPr>
          <a:lstStyle/>
          <a:p>
            <a:pPr>
              <a:buNone/>
            </a:pPr>
            <a:r>
              <a:rPr lang="en-US" b="1" dirty="0" smtClean="0"/>
              <a:t>Typical Questions:</a:t>
            </a:r>
          </a:p>
          <a:p>
            <a:pPr>
              <a:buFont typeface="Arial" pitchFamily="34" charset="0"/>
              <a:buChar char="•"/>
            </a:pPr>
            <a:r>
              <a:rPr lang="en-US" sz="2400" dirty="0" smtClean="0"/>
              <a:t>    What is the job being performed?</a:t>
            </a:r>
          </a:p>
          <a:p>
            <a:pPr>
              <a:buFont typeface="Arial" pitchFamily="34" charset="0"/>
              <a:buChar char="•"/>
            </a:pPr>
            <a:r>
              <a:rPr lang="en-US" sz="2400" dirty="0" smtClean="0"/>
              <a:t>    What are the major duties of their positions?</a:t>
            </a:r>
          </a:p>
          <a:p>
            <a:pPr>
              <a:buFont typeface="Arial" pitchFamily="34" charset="0"/>
              <a:buChar char="•"/>
            </a:pPr>
            <a:r>
              <a:rPr lang="en-US" sz="2400" dirty="0" smtClean="0"/>
              <a:t>    What physical locations do you work in?</a:t>
            </a:r>
          </a:p>
          <a:p>
            <a:pPr>
              <a:buFont typeface="Arial" pitchFamily="34" charset="0"/>
              <a:buChar char="•"/>
            </a:pPr>
            <a:r>
              <a:rPr lang="en-US" sz="2400" dirty="0" smtClean="0"/>
              <a:t>    What are the education, experience, skill and certificate?</a:t>
            </a:r>
          </a:p>
          <a:p>
            <a:pPr>
              <a:buFont typeface="Arial" pitchFamily="34" charset="0"/>
              <a:buChar char="•"/>
            </a:pPr>
            <a:r>
              <a:rPr lang="en-US" sz="2400" dirty="0" smtClean="0"/>
              <a:t>    In which activities do you participate?</a:t>
            </a:r>
          </a:p>
          <a:p>
            <a:pPr>
              <a:buFont typeface="Arial" pitchFamily="34" charset="0"/>
              <a:buChar char="•"/>
            </a:pPr>
            <a:r>
              <a:rPr lang="en-US" sz="2400" dirty="0" smtClean="0"/>
              <a:t>    What are the job responsibilities or performance standards that typify your work?</a:t>
            </a:r>
          </a:p>
          <a:p>
            <a:r>
              <a:rPr lang="en-US" sz="2400" dirty="0" smtClean="0"/>
              <a:t>What are your responsibilities?</a:t>
            </a:r>
          </a:p>
          <a:p>
            <a:r>
              <a:rPr lang="en-US" sz="2400" dirty="0" smtClean="0"/>
              <a:t>What are the job physical demands?</a:t>
            </a:r>
          </a:p>
          <a:p>
            <a:r>
              <a:rPr lang="en-US" sz="2400" dirty="0" smtClean="0"/>
              <a:t>What are the emotional and mental demands?</a:t>
            </a:r>
            <a:br>
              <a:rPr lang="en-US" sz="2400" dirty="0" smtClean="0"/>
            </a:br>
            <a:r>
              <a:rPr lang="en-US" sz="2400" dirty="0" smtClean="0"/>
              <a:t>What are the health and safety conditions?</a:t>
            </a:r>
          </a:p>
          <a:p>
            <a:pPr>
              <a:buNone/>
            </a:pPr>
            <a:r>
              <a:rPr lang="en-US" sz="2400" dirty="0" smtClean="0"/>
              <a:t>____The best interview follows structured and checklist format.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848600" cy="1905000"/>
          </a:xfrm>
        </p:spPr>
        <p:txBody>
          <a:bodyPr/>
          <a:lstStyle/>
          <a:p>
            <a:pPr>
              <a:buNone/>
            </a:pPr>
            <a:r>
              <a:rPr lang="en-US" sz="2800" b="1" dirty="0" smtClean="0"/>
              <a:t>  Types of Employment interview</a:t>
            </a:r>
          </a:p>
          <a:p>
            <a:r>
              <a:rPr lang="en-US" sz="2400" dirty="0" smtClean="0"/>
              <a:t>Structured Interview </a:t>
            </a:r>
            <a:r>
              <a:rPr lang="en-US" sz="2400" b="1" dirty="0" smtClean="0">
                <a:solidFill>
                  <a:schemeClr val="tx2">
                    <a:lumMod val="75000"/>
                  </a:schemeClr>
                </a:solidFill>
              </a:rPr>
              <a:t>[uses standard set of prepared </a:t>
            </a:r>
            <a:r>
              <a:rPr lang="en-US" sz="2400" b="1" dirty="0" err="1" smtClean="0">
                <a:solidFill>
                  <a:schemeClr val="tx2">
                    <a:lumMod val="75000"/>
                  </a:schemeClr>
                </a:solidFill>
              </a:rPr>
              <a:t>qs</a:t>
            </a:r>
            <a:r>
              <a:rPr lang="en-US" sz="2400" b="1" dirty="0" smtClean="0">
                <a:solidFill>
                  <a:schemeClr val="tx2">
                    <a:lumMod val="75000"/>
                  </a:schemeClr>
                </a:solidFill>
              </a:rPr>
              <a:t>.]</a:t>
            </a:r>
          </a:p>
          <a:p>
            <a:r>
              <a:rPr lang="en-US" sz="2400" dirty="0" smtClean="0"/>
              <a:t>Unstructured Interview </a:t>
            </a:r>
            <a:r>
              <a:rPr lang="en-US" sz="2400" b="1" dirty="0" smtClean="0">
                <a:solidFill>
                  <a:schemeClr val="tx2">
                    <a:lumMod val="75000"/>
                  </a:schemeClr>
                </a:solidFill>
              </a:rPr>
              <a:t>[free flow of questions]</a:t>
            </a:r>
            <a:endParaRPr lang="en-US" sz="2400" b="1" dirty="0">
              <a:solidFill>
                <a:schemeClr val="tx2">
                  <a:lumMod val="75000"/>
                </a:schemeClr>
              </a:solidFill>
            </a:endParaRPr>
          </a:p>
        </p:txBody>
      </p:sp>
      <p:sp>
        <p:nvSpPr>
          <p:cNvPr id="4" name="TextBox 3"/>
          <p:cNvSpPr txBox="1"/>
          <p:nvPr/>
        </p:nvSpPr>
        <p:spPr>
          <a:xfrm>
            <a:off x="228600" y="2819400"/>
            <a:ext cx="8001000" cy="2677656"/>
          </a:xfrm>
          <a:prstGeom prst="rect">
            <a:avLst/>
          </a:prstGeom>
          <a:noFill/>
        </p:spPr>
        <p:txBody>
          <a:bodyPr wrap="square" rtlCol="0">
            <a:spAutoFit/>
          </a:bodyPr>
          <a:lstStyle/>
          <a:p>
            <a:r>
              <a:rPr lang="en-US" sz="2400" b="1" dirty="0" smtClean="0"/>
              <a:t>Structured Interview [directive]</a:t>
            </a:r>
            <a:r>
              <a:rPr lang="en-US" sz="2400" dirty="0" smtClean="0"/>
              <a:t> is one in which a particular set of predetermined questions are prepared by the interviewer in advance.</a:t>
            </a:r>
          </a:p>
          <a:p>
            <a:endParaRPr lang="en-US" sz="2400" dirty="0" smtClean="0"/>
          </a:p>
          <a:p>
            <a:r>
              <a:rPr lang="en-US" sz="2400" b="1" dirty="0" smtClean="0"/>
              <a:t>Unstructured Interview [non-directive]</a:t>
            </a:r>
            <a:r>
              <a:rPr lang="en-US" sz="2400" dirty="0" smtClean="0"/>
              <a:t>  in which the questions to be asked to the respondents are not set in advance</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822</TotalTime>
  <Words>989</Words>
  <Application>Microsoft Office PowerPoint</Application>
  <PresentationFormat>On-screen Show (4:3)</PresentationFormat>
  <Paragraphs>144</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Steps In Job Analysis</vt:lpstr>
      <vt:lpstr>Methods of collecting job analysis information </vt:lpstr>
      <vt:lpstr>Slide 5</vt:lpstr>
      <vt:lpstr>PROS and CONS</vt:lpstr>
      <vt:lpstr>Disadvantages</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Laila(Snow)</cp:lastModifiedBy>
  <cp:revision>27</cp:revision>
  <dcterms:created xsi:type="dcterms:W3CDTF">2019-10-31T12:24:53Z</dcterms:created>
  <dcterms:modified xsi:type="dcterms:W3CDTF">2019-11-29T16:01:28Z</dcterms:modified>
</cp:coreProperties>
</file>